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69" r:id="rId4"/>
    <p:sldId id="370" r:id="rId5"/>
    <p:sldId id="365" r:id="rId6"/>
    <p:sldId id="366" r:id="rId7"/>
    <p:sldId id="367" r:id="rId8"/>
    <p:sldId id="368" r:id="rId9"/>
    <p:sldId id="371" r:id="rId10"/>
    <p:sldId id="376" r:id="rId11"/>
    <p:sldId id="372" r:id="rId12"/>
    <p:sldId id="373" r:id="rId13"/>
    <p:sldId id="374" r:id="rId14"/>
    <p:sldId id="375" r:id="rId15"/>
    <p:sldId id="364" r:id="rId16"/>
  </p:sldIdLst>
  <p:sldSz cx="12192000" cy="6858000"/>
  <p:notesSz cx="7034213" cy="101647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C9696F0-381E-415A-B9E4-B395C2767793}">
          <p14:sldIdLst>
            <p14:sldId id="256"/>
          </p14:sldIdLst>
        </p14:section>
        <p14:section name="Başlıksız Bölüm" id="{097BBA41-92B6-4A82-A26D-44178300B48E}">
          <p14:sldIdLst>
            <p14:sldId id="257"/>
            <p14:sldId id="369"/>
            <p14:sldId id="370"/>
            <p14:sldId id="365"/>
            <p14:sldId id="366"/>
            <p14:sldId id="367"/>
            <p14:sldId id="368"/>
            <p14:sldId id="371"/>
            <p14:sldId id="376"/>
            <p14:sldId id="372"/>
            <p14:sldId id="373"/>
            <p14:sldId id="374"/>
            <p14:sldId id="375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159" cy="510003"/>
          </a:xfrm>
          <a:prstGeom prst="rect">
            <a:avLst/>
          </a:prstGeom>
        </p:spPr>
        <p:txBody>
          <a:bodyPr vert="horz" lIns="98280" tIns="49140" rIns="98280" bIns="4914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84426" y="0"/>
            <a:ext cx="3048159" cy="510003"/>
          </a:xfrm>
          <a:prstGeom prst="rect">
            <a:avLst/>
          </a:prstGeom>
        </p:spPr>
        <p:txBody>
          <a:bodyPr vert="horz" lIns="98280" tIns="49140" rIns="98280" bIns="49140" rtlCol="0"/>
          <a:lstStyle>
            <a:lvl1pPr algn="r">
              <a:defRPr sz="1300"/>
            </a:lvl1pPr>
          </a:lstStyle>
          <a:p>
            <a:fld id="{9D38080D-EF57-47C6-8E80-8AA95854E690}" type="datetimeFigureOut">
              <a:rPr lang="tr-TR" smtClean="0"/>
              <a:t>22.10.2021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70000"/>
            <a:ext cx="6097587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80" tIns="49140" rIns="98280" bIns="4914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3422" y="4891792"/>
            <a:ext cx="5627370" cy="4002375"/>
          </a:xfrm>
          <a:prstGeom prst="rect">
            <a:avLst/>
          </a:prstGeom>
        </p:spPr>
        <p:txBody>
          <a:bodyPr vert="horz" lIns="98280" tIns="49140" rIns="98280" bIns="4914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654761"/>
            <a:ext cx="3048159" cy="510002"/>
          </a:xfrm>
          <a:prstGeom prst="rect">
            <a:avLst/>
          </a:prstGeom>
        </p:spPr>
        <p:txBody>
          <a:bodyPr vert="horz" lIns="98280" tIns="49140" rIns="98280" bIns="4914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84426" y="9654761"/>
            <a:ext cx="3048159" cy="510002"/>
          </a:xfrm>
          <a:prstGeom prst="rect">
            <a:avLst/>
          </a:prstGeom>
        </p:spPr>
        <p:txBody>
          <a:bodyPr vert="horz" lIns="98280" tIns="49140" rIns="98280" bIns="49140" rtlCol="0" anchor="b"/>
          <a:lstStyle>
            <a:lvl1pPr algn="r">
              <a:defRPr sz="1300"/>
            </a:lvl1pPr>
          </a:lstStyle>
          <a:p>
            <a:fld id="{A9C42EA9-48CE-458C-8075-C015997A0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6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2EA9-48CE-458C-8075-C015997A032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7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2EA9-48CE-458C-8075-C015997A032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64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2EA9-48CE-458C-8075-C015997A032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66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C0097-02D3-4D61-813A-903EBBEB249D}" type="datetime1">
              <a:rPr lang="tr-TR" smtClean="0"/>
              <a:t>22.10.2021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7605" r="10295" b="11454"/>
          <a:stretch/>
        </p:blipFill>
        <p:spPr>
          <a:xfrm>
            <a:off x="88766" y="80406"/>
            <a:ext cx="679038" cy="685418"/>
          </a:xfrm>
          <a:prstGeom prst="rect">
            <a:avLst/>
          </a:prstGeom>
        </p:spPr>
      </p:pic>
      <p:sp>
        <p:nvSpPr>
          <p:cNvPr id="8" name="Köşeli Çift Ayraç 7"/>
          <p:cNvSpPr/>
          <p:nvPr userDrawn="1"/>
        </p:nvSpPr>
        <p:spPr>
          <a:xfrm>
            <a:off x="11487924" y="6515100"/>
            <a:ext cx="420249" cy="270161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1487924" y="6532493"/>
            <a:ext cx="498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9B0F918-69ED-4F52-A0E7-1C6C5A2E1E78}" type="slidenum">
              <a:rPr lang="tr-TR" sz="900" b="1" smtClean="0">
                <a:solidFill>
                  <a:schemeClr val="bg1"/>
                </a:solidFill>
              </a:rPr>
              <a:pPr algn="ctr"/>
              <a:t>‹#›</a:t>
            </a:fld>
            <a:endParaRPr lang="tr-TR" sz="900" b="1" dirty="0">
              <a:solidFill>
                <a:schemeClr val="bg1"/>
              </a:solidFill>
            </a:endParaRPr>
          </a:p>
        </p:txBody>
      </p:sp>
      <p:sp>
        <p:nvSpPr>
          <p:cNvPr id="10" name="Blok Yay 9"/>
          <p:cNvSpPr/>
          <p:nvPr userDrawn="1"/>
        </p:nvSpPr>
        <p:spPr>
          <a:xfrm>
            <a:off x="1207800" y="769903"/>
            <a:ext cx="9748138" cy="204107"/>
          </a:xfrm>
          <a:prstGeom prst="blockArc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 userDrawn="1"/>
        </p:nvSpPr>
        <p:spPr>
          <a:xfrm>
            <a:off x="3737685" y="6608943"/>
            <a:ext cx="4688367" cy="20410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solidFill>
                  <a:schemeClr val="tx1"/>
                </a:solidFill>
              </a:rPr>
              <a:t>AYDIN ÖLÇME DEĞERLENDİRME MERKEZİ - 2021</a:t>
            </a:r>
            <a:endParaRPr lang="tr-TR" sz="800" b="1" dirty="0">
              <a:solidFill>
                <a:schemeClr val="tx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5934" y="86209"/>
            <a:ext cx="682000" cy="6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34325B-D9FB-42CD-9AF6-B367E0340821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87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96713-3FE1-4343-9FE2-A328A599C084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03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A1FBE-5F53-43A9-9BAC-C74A055DE641}" type="datetime1">
              <a:rPr lang="tr-TR" smtClean="0"/>
              <a:t>22.10.2021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7605" r="10295" b="11454"/>
          <a:stretch/>
        </p:blipFill>
        <p:spPr>
          <a:xfrm>
            <a:off x="88766" y="80406"/>
            <a:ext cx="679038" cy="685418"/>
          </a:xfrm>
          <a:prstGeom prst="rect">
            <a:avLst/>
          </a:prstGeom>
        </p:spPr>
      </p:pic>
      <p:sp>
        <p:nvSpPr>
          <p:cNvPr id="8" name="Köşeli Çift Ayraç 7"/>
          <p:cNvSpPr/>
          <p:nvPr userDrawn="1"/>
        </p:nvSpPr>
        <p:spPr>
          <a:xfrm>
            <a:off x="11487924" y="6515100"/>
            <a:ext cx="420249" cy="270161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1487924" y="6532493"/>
            <a:ext cx="498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9B0F918-69ED-4F52-A0E7-1C6C5A2E1E78}" type="slidenum">
              <a:rPr lang="tr-TR" sz="900" b="1" smtClean="0">
                <a:solidFill>
                  <a:schemeClr val="bg1"/>
                </a:solidFill>
              </a:rPr>
              <a:pPr algn="ctr"/>
              <a:t>‹#›</a:t>
            </a:fld>
            <a:endParaRPr lang="tr-TR" sz="900" b="1" dirty="0">
              <a:solidFill>
                <a:schemeClr val="bg1"/>
              </a:solidFill>
            </a:endParaRPr>
          </a:p>
        </p:txBody>
      </p:sp>
      <p:sp>
        <p:nvSpPr>
          <p:cNvPr id="10" name="Blok Yay 9"/>
          <p:cNvSpPr/>
          <p:nvPr userDrawn="1"/>
        </p:nvSpPr>
        <p:spPr>
          <a:xfrm>
            <a:off x="1207800" y="827059"/>
            <a:ext cx="9748138" cy="204107"/>
          </a:xfrm>
          <a:prstGeom prst="blockArc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 userDrawn="1"/>
        </p:nvSpPr>
        <p:spPr>
          <a:xfrm>
            <a:off x="3737685" y="6608943"/>
            <a:ext cx="4688367" cy="20410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b="1" dirty="0" smtClean="0">
                <a:solidFill>
                  <a:schemeClr val="tx1"/>
                </a:solidFill>
              </a:rPr>
              <a:t>AYDIN ÖLÇME DEĞERLENDİRME MERKEZİ - 2021</a:t>
            </a:r>
            <a:endParaRPr lang="tr-TR" sz="800" b="1" dirty="0">
              <a:solidFill>
                <a:schemeClr val="tx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95934" y="86209"/>
            <a:ext cx="682000" cy="6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2A4DB-F629-4F04-958D-DB78683A512B}" type="datetime1">
              <a:rPr lang="tr-TR" smtClean="0"/>
              <a:t>22.10.2021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6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0D7447-D64E-439F-BE64-3D9BDA423DE7}" type="datetime1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5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9A7AC-9EFE-428B-A6E0-2E971B68F51D}" type="datetime1">
              <a:rPr lang="tr-TR" smtClean="0"/>
              <a:t>22.10.2021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6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DFFB39-F264-4DBF-924A-3E64420A79B7}" type="datetime1">
              <a:rPr lang="tr-TR" smtClean="0"/>
              <a:t>22.10.2021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53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E4CA79-5336-4EAD-83C9-E6A79B743817}" type="datetime1">
              <a:rPr lang="tr-TR" smtClean="0"/>
              <a:t>22.10.2021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82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909A98-FEF1-4B15-A5C5-ABAECB6C19C9}" type="datetime1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3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8D86D-5260-4A6E-8C74-4870FAC8F63D}" type="datetime1">
              <a:rPr lang="tr-TR" smtClean="0"/>
              <a:t>22.10.2021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Aydın İl Milli Eğitim Müdürlüğü Ölçme Değerlendirme Merkezi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5BCD5-951A-4DE2-A3FF-BC9EEE6561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92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5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D:\ÖDM\Meb_Logo_Yen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4" r="23797"/>
          <a:stretch/>
        </p:blipFill>
        <p:spPr bwMode="auto">
          <a:xfrm>
            <a:off x="5019794" y="-1"/>
            <a:ext cx="1503836" cy="1555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etin Kutusu 125"/>
          <p:cNvSpPr txBox="1"/>
          <p:nvPr/>
        </p:nvSpPr>
        <p:spPr>
          <a:xfrm>
            <a:off x="3144958" y="1473961"/>
            <a:ext cx="5212565" cy="13374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r-TR" sz="2400" b="1" dirty="0"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endParaRPr lang="tr-TR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2400" b="1" dirty="0"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AYDIN VALİLİĞİ</a:t>
            </a:r>
            <a:endParaRPr lang="tr-TR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2400" b="1" dirty="0"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 Milli Eğitim Müdürlüğü</a:t>
            </a:r>
            <a:endParaRPr lang="tr-TR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768"/>
          <p:cNvSpPr txBox="1"/>
          <p:nvPr/>
        </p:nvSpPr>
        <p:spPr>
          <a:xfrm>
            <a:off x="2296386" y="2743202"/>
            <a:ext cx="6909706" cy="62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perspectiveFront"/>
              <a:lightRig rig="threePt" dir="t"/>
            </a:scene3d>
          </a:bodyPr>
          <a:lstStyle/>
          <a:p>
            <a:pPr algn="ctr">
              <a:spcAft>
                <a:spcPts val="0"/>
              </a:spcAft>
            </a:pPr>
            <a:r>
              <a:rPr lang="tr-TR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ÖLÇME DEĞERLENDİRME MERKEZİ</a:t>
            </a:r>
            <a:endParaRPr lang="tr-TR" sz="3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769"/>
          <p:cNvSpPr txBox="1"/>
          <p:nvPr/>
        </p:nvSpPr>
        <p:spPr>
          <a:xfrm>
            <a:off x="846162" y="3451668"/>
            <a:ext cx="10788885" cy="1693612"/>
          </a:xfrm>
          <a:prstGeom prst="rect">
            <a:avLst/>
          </a:prstGeom>
          <a:ln w="63500"/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r-TR" sz="48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7. – 8. – 11. ve 12. SINIFLAR </a:t>
            </a:r>
          </a:p>
          <a:p>
            <a:pPr algn="ctr">
              <a:spcAft>
                <a:spcPts val="0"/>
              </a:spcAft>
            </a:pPr>
            <a:r>
              <a:rPr lang="tr-TR" sz="48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KAZANIM DEĞERLENDİRME UYGULAMASI</a:t>
            </a:r>
            <a:endParaRPr lang="tr-TR" sz="4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128"/>
          <p:cNvSpPr txBox="1"/>
          <p:nvPr/>
        </p:nvSpPr>
        <p:spPr>
          <a:xfrm>
            <a:off x="7039702" y="5514920"/>
            <a:ext cx="5079511" cy="902716"/>
          </a:xfrm>
          <a:prstGeom prst="rect">
            <a:avLst/>
          </a:prstGeom>
          <a:noFill/>
          <a:ln w="63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r-TR" sz="5500" b="1" dirty="0" smtClean="0">
                <a:ln w="6604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60007" dist="310007" dir="7680000" sy="30000" kx="1300200" algn="ctr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26-27 Ekim 2021</a:t>
            </a:r>
            <a:endParaRPr lang="tr-TR" sz="55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/>
          <p:nvPr/>
        </p:nvPicPr>
        <p:blipFill>
          <a:blip r:embed="rId4"/>
          <a:stretch>
            <a:fillRect/>
          </a:stretch>
        </p:blipFill>
        <p:spPr>
          <a:xfrm>
            <a:off x="5097068" y="5338976"/>
            <a:ext cx="1308343" cy="1254604"/>
          </a:xfrm>
          <a:prstGeom prst="ellipse">
            <a:avLst/>
          </a:prstGeom>
        </p:spPr>
      </p:pic>
      <p:sp>
        <p:nvSpPr>
          <p:cNvPr id="10" name="Metin Kutusu 128"/>
          <p:cNvSpPr txBox="1"/>
          <p:nvPr/>
        </p:nvSpPr>
        <p:spPr>
          <a:xfrm>
            <a:off x="56469" y="4984236"/>
            <a:ext cx="4774799" cy="1254604"/>
          </a:xfrm>
          <a:prstGeom prst="rect">
            <a:avLst/>
          </a:prstGeom>
          <a:noFill/>
          <a:ln w="63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tr-TR" sz="96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28"/>
          <p:cNvSpPr txBox="1"/>
          <p:nvPr/>
        </p:nvSpPr>
        <p:spPr>
          <a:xfrm>
            <a:off x="56469" y="2308287"/>
            <a:ext cx="4774799" cy="1254604"/>
          </a:xfrm>
          <a:prstGeom prst="rect">
            <a:avLst/>
          </a:prstGeom>
          <a:noFill/>
          <a:ln w="63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tr-TR" sz="96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28"/>
          <p:cNvSpPr txBox="1"/>
          <p:nvPr/>
        </p:nvSpPr>
        <p:spPr>
          <a:xfrm flipH="1">
            <a:off x="9021170" y="2144511"/>
            <a:ext cx="2879676" cy="1254604"/>
          </a:xfrm>
          <a:prstGeom prst="rect">
            <a:avLst/>
          </a:prstGeom>
          <a:noFill/>
          <a:ln w="63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tr-TR" sz="96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125"/>
          <p:cNvSpPr txBox="1"/>
          <p:nvPr/>
        </p:nvSpPr>
        <p:spPr>
          <a:xfrm>
            <a:off x="518884" y="1432636"/>
            <a:ext cx="10731822" cy="45314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Ortaokullarımızın kendi okullarına ait 7. ve 8. sınıflarının ve liselerimizin kendi okullarına ait 11. ve 12. sınıflarının optik formları, oluşturulacak okul paketinde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yer alacaktır.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Okul optik form paketi içerisinde yer alan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salon yoklama listeleri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okul müdürlükleri tarafından uygulama sonrasında saklanacaktır.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Sınav kitapçıkları her sınıf düzeyinde okul paketleri 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şeklinde oluşturulacaktır.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Sınav öncesinde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(Tutanak-1 ve Tutanak-2)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sınav sürecinde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(salon yoklama listesi)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ve sınav sonrasında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(Tutanak-3 ve Tutanak 4-A/B/C/D)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resmi yazımız ekinde gönderilen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tutanaklar 2 (iki) nüsha) şeklinde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doldurulacaktır. Ayrıca resmi yazı ekinde her sınıf düzeyinde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İlçe-Okul Öğrenci sayıları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da gönderilmiştir. </a:t>
            </a:r>
          </a:p>
        </p:txBody>
      </p:sp>
      <p:sp>
        <p:nvSpPr>
          <p:cNvPr id="6" name="Metin Kutusu 125"/>
          <p:cNvSpPr txBox="1"/>
          <p:nvPr/>
        </p:nvSpPr>
        <p:spPr>
          <a:xfrm>
            <a:off x="1045341" y="214505"/>
            <a:ext cx="7798407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İLİMİZ SINAV ÖNCESİ VE SONRASI EVRAK SEVK SÜRECİ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308363" y="1551983"/>
            <a:ext cx="6513286" cy="38661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İlçelerimize ait okul paketleri birleştirilerek ilçe paketleri oluşturulacak ve ilçe paketleri, </a:t>
            </a:r>
            <a:r>
              <a:rPr lang="tr-TR" sz="2200" b="1" dirty="0" smtClean="0">
                <a:solidFill>
                  <a:srgbClr val="7030A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İlçe Milli Eğitim Müdürlüğünün belirlediği bir yetkili tarafından 25.10.2021 Pazartesi günü 09.00-12.00 saatleri arasında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teslim alınacaktır.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Tutanak-1 (</a:t>
            </a:r>
            <a:r>
              <a:rPr lang="tr-TR" sz="2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ÖDM’den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İlçe’ye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Teslim Tutanağı)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doldurulacaktır. 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Tutanak-1, Ölçme Değerlendirme Merkezi 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tarafından doldurulacak ve Tutanak-1 ile 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birlikte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ilçe-okul öğrenci sayıları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da ilçelerimize verilecektir.</a:t>
            </a:r>
            <a:endParaRPr lang="tr-TR" sz="2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4298">
            <a:off x="7287537" y="478365"/>
            <a:ext cx="4179947" cy="6045850"/>
          </a:xfrm>
          <a:prstGeom prst="rect">
            <a:avLst/>
          </a:prstGeom>
        </p:spPr>
      </p:pic>
      <p:sp>
        <p:nvSpPr>
          <p:cNvPr id="7" name="Metin Kutusu 125"/>
          <p:cNvSpPr txBox="1"/>
          <p:nvPr/>
        </p:nvSpPr>
        <p:spPr>
          <a:xfrm>
            <a:off x="1045341" y="23436"/>
            <a:ext cx="5928665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İLİMİZ SINAV ÖNCESİ VE SONRASI EVRAK SEVK SÜRECİ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263539" y="1336829"/>
            <a:ext cx="6657213" cy="48046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İlçelerimiz teslim aldıkları okul paketlerini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her sınıf düzeyindeki uygulamanın 1 (bir) gün öncesinden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ilgili okul müdürlüklerine teslim edeceklerdir.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70C0"/>
              </a:buClr>
              <a:tabLst>
                <a:tab pos="447675" algn="l"/>
              </a:tabLst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7.-8.Sınıf  Uygulama Evrakları          25.10.2021</a:t>
            </a:r>
          </a:p>
          <a:p>
            <a:pPr>
              <a:spcAft>
                <a:spcPts val="0"/>
              </a:spcAft>
              <a:buClr>
                <a:srgbClr val="0070C0"/>
              </a:buClr>
              <a:tabLst>
                <a:tab pos="447675" algn="l"/>
              </a:tabLst>
            </a:pP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11.-12.Sınıf  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Evrakları     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26.10.2021  </a:t>
            </a:r>
          </a:p>
          <a:p>
            <a:pPr>
              <a:spcAft>
                <a:spcPts val="0"/>
              </a:spcAft>
              <a:buClr>
                <a:srgbClr val="0070C0"/>
              </a:buClr>
              <a:tabLst>
                <a:tab pos="447675" algn="l"/>
              </a:tabLst>
            </a:pP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2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70C0"/>
              </a:buClr>
              <a:tabLst>
                <a:tab pos="447675" algn="l"/>
              </a:tabLst>
            </a:pP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tarihlerinde okul müdürlüklerine teslim edilecektir.</a:t>
            </a:r>
          </a:p>
          <a:p>
            <a:pPr>
              <a:spcAft>
                <a:spcPts val="0"/>
              </a:spcAft>
              <a:buClr>
                <a:srgbClr val="0070C0"/>
              </a:buClr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70C0"/>
              </a:buClr>
              <a:tabLst>
                <a:tab pos="447675" algn="l"/>
              </a:tabLst>
            </a:pP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Tutanak-2 (</a:t>
            </a:r>
            <a:r>
              <a:rPr lang="tr-TR" sz="2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İlçe’den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Okula Teslim Tutanağı)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	doldurulacaktır.</a:t>
            </a:r>
          </a:p>
          <a:p>
            <a:pPr>
              <a:spcAft>
                <a:spcPts val="0"/>
              </a:spcAft>
              <a:buClr>
                <a:srgbClr val="0070C0"/>
              </a:buClr>
              <a:tabLst>
                <a:tab pos="447675" algn="l"/>
              </a:tabLst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47675" algn="l"/>
              </a:tabLst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Tutanak-2, İlçe Milli Eğitim Müdürlükleri tarafından doldurulacaktır.</a:t>
            </a:r>
            <a:endParaRPr lang="tr-TR" sz="2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9594">
            <a:off x="7245129" y="401165"/>
            <a:ext cx="4205725" cy="6095015"/>
          </a:xfrm>
          <a:prstGeom prst="rect">
            <a:avLst/>
          </a:prstGeom>
        </p:spPr>
      </p:pic>
      <p:sp>
        <p:nvSpPr>
          <p:cNvPr id="6" name="Metin Kutusu 125"/>
          <p:cNvSpPr txBox="1"/>
          <p:nvPr/>
        </p:nvSpPr>
        <p:spPr>
          <a:xfrm>
            <a:off x="1045341" y="23436"/>
            <a:ext cx="5928665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İLİMİZ SINAV ÖNCESİ VE SONRASI EVRAK SEVK SÜRECİ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308363" y="1551983"/>
            <a:ext cx="6513286" cy="18872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Kazanım Değerlendirme Uygulaması sonrası okul müdürlükleri cevap optik formları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günü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İlçe Milli Eğitim Müdürlüklerine teslim edeceklerdir. 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Tutanak-3 (Okuldan İlçeye Teslim Tutanağı)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doldurulacaktır.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Tutanak-3, okul müdürlükleri tarafından doldurulacaktır.</a:t>
            </a:r>
            <a:endParaRPr lang="tr-TR" sz="2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2582">
            <a:off x="7255139" y="389492"/>
            <a:ext cx="4231487" cy="6113060"/>
          </a:xfrm>
          <a:prstGeom prst="rect">
            <a:avLst/>
          </a:prstGeom>
        </p:spPr>
      </p:pic>
      <p:sp>
        <p:nvSpPr>
          <p:cNvPr id="6" name="Metin Kutusu 125"/>
          <p:cNvSpPr txBox="1"/>
          <p:nvPr/>
        </p:nvSpPr>
        <p:spPr>
          <a:xfrm>
            <a:off x="1045341" y="23436"/>
            <a:ext cx="5928665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İLİMİZ SINAV ÖNCESİ VE SONRASI EVRAK SEVK SÜRECİ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308363" y="1306323"/>
            <a:ext cx="6433631" cy="48351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Kazanım Değerlendirme Uygulaması sonrası okul müdürlüklerinden teslim alınan optik formlar, İlçe Milli Eğitim Müdürlükleri tarafından Aydın Ölçme Değerlendirme Merkezine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günü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teslim edilecektir. 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Tutanak-4 (İlçeden </a:t>
            </a:r>
            <a:r>
              <a:rPr lang="tr-TR" sz="2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ÖDM’ye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Teslim Tutanağı)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doldurulacaktır.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Tutanak-4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İlçe Milli Eğitim Müdürlüklerince 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her sınıf düzeyi için ayrı ayrı doldurulacaktır.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70C0"/>
              </a:buClr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Tutanak-4/A            7.Sınıflar için</a:t>
            </a:r>
          </a:p>
          <a:p>
            <a:pPr>
              <a:spcAft>
                <a:spcPts val="0"/>
              </a:spcAft>
              <a:buClr>
                <a:srgbClr val="0070C0"/>
              </a:buClr>
            </a:pP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Tutanak-4/B            8.Sınıflar için</a:t>
            </a:r>
          </a:p>
          <a:p>
            <a:pPr>
              <a:spcAft>
                <a:spcPts val="0"/>
              </a:spcAft>
              <a:buClr>
                <a:srgbClr val="0070C0"/>
              </a:buClr>
            </a:pP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Tutanak-4/C            11.Sınıflar için</a:t>
            </a:r>
          </a:p>
          <a:p>
            <a:pPr>
              <a:spcAft>
                <a:spcPts val="0"/>
              </a:spcAft>
              <a:buClr>
                <a:srgbClr val="0070C0"/>
              </a:buClr>
            </a:pP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Tutanak-4/D            12.Sınıflar 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endParaRPr lang="tr-TR" sz="2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1661">
            <a:off x="7234636" y="400435"/>
            <a:ext cx="4207225" cy="6037936"/>
          </a:xfrm>
          <a:prstGeom prst="rect">
            <a:avLst/>
          </a:prstGeom>
        </p:spPr>
      </p:pic>
      <p:sp>
        <p:nvSpPr>
          <p:cNvPr id="6" name="Metin Kutusu 125"/>
          <p:cNvSpPr txBox="1"/>
          <p:nvPr/>
        </p:nvSpPr>
        <p:spPr>
          <a:xfrm>
            <a:off x="1045341" y="23436"/>
            <a:ext cx="5928665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İLİMİZ SINAV ÖNCESİ VE SONRASI EVRAK SEVK SÜRECİ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769"/>
          <p:cNvSpPr txBox="1"/>
          <p:nvPr/>
        </p:nvSpPr>
        <p:spPr>
          <a:xfrm>
            <a:off x="2063392" y="2636636"/>
            <a:ext cx="7684457" cy="1896709"/>
          </a:xfrm>
          <a:prstGeom prst="rect">
            <a:avLst/>
          </a:prstGeom>
          <a:ln w="63500"/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r-TR" sz="32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AYDIN </a:t>
            </a:r>
          </a:p>
          <a:p>
            <a:pPr algn="ctr">
              <a:spcAft>
                <a:spcPts val="0"/>
              </a:spcAft>
            </a:pPr>
            <a:r>
              <a:rPr lang="tr-TR" sz="32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 MİLLİ EĞİTİM MÜDÜRLÜĞÜ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32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ÖLÇME DEĞERLENDİRME MERKEZİ</a:t>
            </a:r>
            <a:endParaRPr lang="tr-TR" sz="32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22946" y="4729645"/>
            <a:ext cx="1174335" cy="1130835"/>
          </a:xfrm>
          <a:prstGeom prst="ellipse">
            <a:avLst/>
          </a:prstGeom>
        </p:spPr>
      </p:pic>
      <p:sp>
        <p:nvSpPr>
          <p:cNvPr id="6" name="Metin Kutusu 125"/>
          <p:cNvSpPr txBox="1"/>
          <p:nvPr/>
        </p:nvSpPr>
        <p:spPr>
          <a:xfrm>
            <a:off x="5308335" y="5860480"/>
            <a:ext cx="803555" cy="3967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 sz="2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59944" dist="200025" dir="15000000" sy="30000" kx="-1800000" algn="bl" rotWithShape="0">
                    <a:srgbClr val="000000">
                      <a:alpha val="32000"/>
                    </a:srgbClr>
                  </a:outerShdw>
                </a:effectLst>
              </a:rPr>
              <a:t>2021</a:t>
            </a:r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2" y="214505"/>
            <a:ext cx="4331876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0070C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UYGULAMANIN KAPSAMI</a:t>
            </a:r>
            <a:endParaRPr lang="tr-TR" sz="26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125"/>
          <p:cNvSpPr txBox="1"/>
          <p:nvPr/>
        </p:nvSpPr>
        <p:spPr>
          <a:xfrm>
            <a:off x="272955" y="1142550"/>
            <a:ext cx="3343701" cy="3279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buClr>
                <a:srgbClr val="0070C0"/>
              </a:buClr>
            </a:pP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Kazanım Değerlendirme </a:t>
            </a:r>
            <a:r>
              <a:rPr lang="tr-TR" sz="2200" b="1" dirty="0" err="1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Uygulaması’na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resmî ve özel ortaokullar ile imam hatip ortaokullarının yedi (7) ve sekizinci (8) sınıf öğrencileri, tüm resmî ve özel liselerin on bir (11) ve on ikinci (12) sınıf öğrencileri katılacaktır. </a:t>
            </a:r>
          </a:p>
          <a:p>
            <a:pPr>
              <a:spcAft>
                <a:spcPts val="0"/>
              </a:spcAft>
              <a:buClr>
                <a:srgbClr val="0070C0"/>
              </a:buClr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70C0"/>
              </a:buClr>
            </a:pP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Öğrenci sayıları, 20.10.2021 tarihinde e-okuldan alınan öğrenci kütüklerine göre düzenlenmiştir.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52016"/>
              </p:ext>
            </p:extLst>
          </p:nvPr>
        </p:nvGraphicFramePr>
        <p:xfrm>
          <a:off x="4055282" y="1156198"/>
          <a:ext cx="7913803" cy="5190011"/>
        </p:xfrm>
        <a:graphic>
          <a:graphicData uri="http://schemas.openxmlformats.org/drawingml/2006/table">
            <a:tbl>
              <a:tblPr/>
              <a:tblGrid>
                <a:gridCol w="1324099"/>
                <a:gridCol w="1324099"/>
                <a:gridCol w="1324099"/>
                <a:gridCol w="1324099"/>
                <a:gridCol w="1324099"/>
                <a:gridCol w="1293308"/>
              </a:tblGrid>
              <a:tr h="380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ILCE ADI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7.Sınıf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8.Sınıf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11.Sınıf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12.Sınıf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BOZDOĞAN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BUHARKENT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ÇİNE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DİDİM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GERMENCİK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İNCİRLİOVA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KARACASU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KARPUZLU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KOÇARLI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KÖŞK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KUŞADASI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KUYUCAK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NAZİLLİ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SULTANHİSAR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YENİPAZAR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 GENELİ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7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2" y="214505"/>
            <a:ext cx="4331876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0070C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UYGULAMANIN KAPSAMI</a:t>
            </a:r>
            <a:endParaRPr lang="tr-TR" sz="26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00855"/>
              </p:ext>
            </p:extLst>
          </p:nvPr>
        </p:nvGraphicFramePr>
        <p:xfrm>
          <a:off x="397075" y="1695546"/>
          <a:ext cx="11340002" cy="2167136"/>
        </p:xfrm>
        <a:graphic>
          <a:graphicData uri="http://schemas.openxmlformats.org/drawingml/2006/table">
            <a:tbl>
              <a:tblPr/>
              <a:tblGrid>
                <a:gridCol w="1170950"/>
                <a:gridCol w="1170950"/>
                <a:gridCol w="1170950"/>
                <a:gridCol w="1061662"/>
                <a:gridCol w="1061662"/>
                <a:gridCol w="832675"/>
                <a:gridCol w="1061662"/>
                <a:gridCol w="1061662"/>
                <a:gridCol w="832675"/>
                <a:gridCol w="1061662"/>
                <a:gridCol w="853492"/>
              </a:tblGrid>
              <a:tr h="544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TARİH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BAŞLAMA SAATİ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TÜRKÇE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dk 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MATEMATİK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dk 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BİLİMLERİ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4414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 (DK)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 (DK)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 (DK)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5324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26.10.2021 Salı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53241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Metin Kutusu 125"/>
          <p:cNvSpPr txBox="1"/>
          <p:nvPr/>
        </p:nvSpPr>
        <p:spPr>
          <a:xfrm>
            <a:off x="4593760" y="1060664"/>
            <a:ext cx="2912509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r-TR" sz="26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7. VE 8. SINIFLAR</a:t>
            </a:r>
            <a:endParaRPr lang="tr-TR" sz="26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125"/>
          <p:cNvSpPr txBox="1"/>
          <p:nvPr/>
        </p:nvSpPr>
        <p:spPr>
          <a:xfrm>
            <a:off x="608613" y="4308828"/>
            <a:ext cx="11114815" cy="164159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İkili eğitim yapan okullarla ilgili, tarih değişikliği yapmamak kaydıyla, gerekli tedbirler il ve ilçe millî eğitim müdürlüklerince alınacaktır.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0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Uygulama, kitapçıkta yer alan derslerin kitapçıktaki sırası takip edilerek gerçekleştirilecektir. Bu süre zarfında, soru kitapçıkları ve cevap kâğıtları sınıftan dışarı çıkarılmayacak ve evrakların güvenliği ile ilgili gerekli tedbirler okul yönetimlerince alınacaktır.</a:t>
            </a:r>
          </a:p>
        </p:txBody>
      </p:sp>
    </p:spTree>
    <p:extLst>
      <p:ext uri="{BB962C8B-B14F-4D97-AF65-F5344CB8AC3E}">
        <p14:creationId xmlns:p14="http://schemas.microsoft.com/office/powerpoint/2010/main" val="29772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2" y="214505"/>
            <a:ext cx="4331876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0070C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UYGULAMANIN KAPSAMI</a:t>
            </a:r>
            <a:endParaRPr lang="tr-TR" sz="26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125"/>
          <p:cNvSpPr txBox="1"/>
          <p:nvPr/>
        </p:nvSpPr>
        <p:spPr>
          <a:xfrm>
            <a:off x="4593760" y="1019722"/>
            <a:ext cx="2912509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r-TR" sz="26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11. VE 12. SINIFLAR</a:t>
            </a:r>
            <a:endParaRPr lang="tr-TR" sz="26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79009"/>
              </p:ext>
            </p:extLst>
          </p:nvPr>
        </p:nvGraphicFramePr>
        <p:xfrm>
          <a:off x="368488" y="1654604"/>
          <a:ext cx="11586949" cy="2262300"/>
        </p:xfrm>
        <a:graphic>
          <a:graphicData uri="http://schemas.openxmlformats.org/drawingml/2006/table">
            <a:tbl>
              <a:tblPr/>
              <a:tblGrid>
                <a:gridCol w="1120353"/>
                <a:gridCol w="1120353"/>
                <a:gridCol w="1120353"/>
                <a:gridCol w="1015788"/>
                <a:gridCol w="1015788"/>
                <a:gridCol w="796696"/>
                <a:gridCol w="1015788"/>
                <a:gridCol w="806656"/>
                <a:gridCol w="796696"/>
                <a:gridCol w="1822443"/>
                <a:gridCol w="956035"/>
              </a:tblGrid>
              <a:tr h="605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TARİH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BAŞLAMA SAATİ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 DİLİ VE EDEBİYATI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dk 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MATEMATİK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dk ARA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FİZİK-KİMYA-BİYOLOJİ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516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 (DK)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 (DK)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SÜRE (DK)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25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27.10.2021 Çarşamba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(15+15+15)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259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etin Kutusu 125"/>
          <p:cNvSpPr txBox="1"/>
          <p:nvPr/>
        </p:nvSpPr>
        <p:spPr>
          <a:xfrm>
            <a:off x="731442" y="4308830"/>
            <a:ext cx="11114815" cy="164159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Türk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Dili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Edebiyatı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Matematik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Fen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grubu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(Fizik-Kimya-Biyoloji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 derslerinin tümünü alan öğrenciler bütün uygulamalara katılacaktır. </a:t>
            </a:r>
            <a:endParaRPr lang="tr-TR" sz="20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0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Türk Dili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Edebiyatı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Matematik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Fen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grubu </a:t>
            </a:r>
            <a:r>
              <a:rPr lang="tr-TR" sz="20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(Fizik-Kimya-Biyoloji) </a:t>
            </a:r>
            <a:r>
              <a:rPr lang="tr-TR" sz="20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derslerinden herhangi birini almayan öğrenciler ise uygulamaya sadece aldıkları derslerden katılacaktır. Ancak hiçbir koşulda uygulamanın başlangıç saati ve süreleri değiştirilmeyecektir. </a:t>
            </a:r>
            <a:endParaRPr lang="tr-TR" sz="20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1" y="214505"/>
            <a:ext cx="4263638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DİKKAT EDİLECEK HUSUSLAR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125"/>
          <p:cNvSpPr txBox="1"/>
          <p:nvPr/>
        </p:nvSpPr>
        <p:spPr>
          <a:xfrm>
            <a:off x="581317" y="1401860"/>
            <a:ext cx="11114815" cy="42756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evraklarının okullara sevke hazır hâle getirilmesi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hususunda i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veya i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lçe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millî 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eğitim müdürlükleri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sorumludur. </a:t>
            </a:r>
            <a:endParaRPr lang="tr-TR" sz="26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İlçelere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sevk işlemleri, 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 millî eğitim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müdürlüklerinin 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destek hizmetleri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bölümü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tarafından uygulama 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tarihi dikkate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alınarak gecikmeye sebep 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olmayacak şekilde gerçekleştirilecektir. 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evraklarının il ve ilçe millî eğitim 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müdürlüklerinden 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okul yönetimlerince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teslim alındığı andan, geri dönüşüne 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kadar ki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süreçte 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tüm evrakların güvenliğinden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okul yönetimleri sorumludur.</a:t>
            </a:r>
            <a:endParaRPr lang="tr-TR" sz="2600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2" y="214505"/>
            <a:ext cx="4331876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DİKKAT EDİLECEK HUSUSLAR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125"/>
          <p:cNvSpPr txBox="1"/>
          <p:nvPr/>
        </p:nvSpPr>
        <p:spPr>
          <a:xfrm>
            <a:off x="581317" y="1401860"/>
            <a:ext cx="11114815" cy="38525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 veya ilçe millî eğitim müdürlüklerince okul yönetimlerine teslim edilen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evraklar, 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öncesine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kadar açılmayacak ve salon görevlilerine ancak uygulama öncesi teslim edilecektir.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6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evraklarının görüntülerinin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herhangi bir ortamda yayımlanması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kesinlikle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yasaktır.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6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öncesi okul yönetimleri il ve ilçe millî eğitim müdürlüklerince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süreçleri hakkında bilgilendirilecektir.</a:t>
            </a:r>
            <a:endParaRPr lang="tr-TR" sz="2600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2" y="214505"/>
            <a:ext cx="4331876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DİKKAT EDİLECEK HUSUSLAR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125"/>
          <p:cNvSpPr txBox="1"/>
          <p:nvPr/>
        </p:nvSpPr>
        <p:spPr>
          <a:xfrm>
            <a:off x="581317" y="1401860"/>
            <a:ext cx="11114815" cy="49716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Uygulamayı yürütecek salon görevlileri,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uygulamanın yapıldığı 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okul öğretmenleri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veya okul yöneticilerinden seçilecektir. Bu görevliler, 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okul yönetimlerince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belirlenecektir. Görevliler belirlenirken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imkânlar 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dâhilinde uygulamanın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yapıldığı dersin dışındaki branşlar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dikkate alınacaktır. </a:t>
            </a:r>
            <a:endParaRPr lang="tr-TR" sz="26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sonunda, kitapçıklar dâhil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tüm sınav evrakları toplanarak 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kitapçıklar okulda muhafaza edilecektir.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Kitapçıklar, öğrencilere sınavdan en erken bir gün sonra dağıtılacaktır.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6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Cevap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kâğıtları,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uygulama evraklarının geliş biçimine uygun şekilde ivedilikle il veya ilçe millî eğitim müdürlüklerine ulaştırılarak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il ölçme değerlendirme merkezine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sevki sağlanacaktır</a:t>
            </a:r>
            <a:r>
              <a:rPr lang="tr-TR" sz="26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0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2" y="214505"/>
            <a:ext cx="4331876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DİKKAT EDİLECEK HUSUSLAR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125"/>
          <p:cNvSpPr txBox="1"/>
          <p:nvPr/>
        </p:nvSpPr>
        <p:spPr>
          <a:xfrm>
            <a:off x="581317" y="1401860"/>
            <a:ext cx="11114815" cy="48761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Uygulamalar süresince, uygulamaya katılmayan sınıflar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eğitim öğretime devam edecektir.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6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İllerde uygulama verileri kullanılarak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herhangi bir analiz ya da raporlama çalışması yapılmayacaktır.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6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sürecinin sorunsuz bir şekilde yürütülebilmesi için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il ve ilçe millî eğitim müdürlüklerince gerekli tedbirler alınacaktır</a:t>
            </a:r>
            <a:r>
              <a:rPr lang="tr-TR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6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Kazanım Değerlendirme </a:t>
            </a:r>
            <a:r>
              <a:rPr lang="tr-TR" sz="2600" b="1" dirty="0" err="1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Uygulaması’na</a:t>
            </a:r>
            <a:r>
              <a:rPr lang="tr-TR" sz="26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yönelik </a:t>
            </a:r>
            <a:r>
              <a:rPr lang="tr-TR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mazeret uygulaması yapılmayacaktır.</a:t>
            </a:r>
            <a:endParaRPr lang="tr-TR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25"/>
          <p:cNvSpPr txBox="1"/>
          <p:nvPr/>
        </p:nvSpPr>
        <p:spPr>
          <a:xfrm>
            <a:off x="1045341" y="214505"/>
            <a:ext cx="7798407" cy="5186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r-TR" sz="2600" b="1" dirty="0" smtClean="0">
                <a:solidFill>
                  <a:srgbClr val="C0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İLİMİZ SINAV ÖNCESİ VE SONRASI EVRAK SEVK SÜRECİ</a:t>
            </a:r>
            <a:endParaRPr lang="tr-TR" sz="2600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125"/>
          <p:cNvSpPr txBox="1"/>
          <p:nvPr/>
        </p:nvSpPr>
        <p:spPr>
          <a:xfrm>
            <a:off x="232013" y="1429153"/>
            <a:ext cx="11778018" cy="41664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Uygulama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soru kitapçıkları paketi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ile cevap optik formları ve salon yoklama listelerinden oluşan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optik form paketi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her okul için 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Ölçme Değerlendirme Merkezimizce ayrı 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ayrı hazırlanacaktır. </a:t>
            </a:r>
            <a:endParaRPr lang="tr-TR" sz="2200" b="1" dirty="0" smtClean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tx1"/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Öğrenci 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bilgileri 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optik </a:t>
            </a:r>
            <a:r>
              <a:rPr lang="tr-TR" sz="2200" b="1" dirty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formlara, </a:t>
            </a:r>
            <a:r>
              <a:rPr lang="tr-TR" sz="2200" b="1" dirty="0" smtClean="0">
                <a:solidFill>
                  <a:schemeClr val="tx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20.10.2021 tarihinde e-okul kayıtlarından çekilen okul kütükleri kullanılarak doldurulacaktır.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Bu tarihten sonra nakil gelen öğrencisi olan okullarımız ilçeden yedek (boş) optik ve sınav kitapçığı alacak ve Aydın Ölçme Değerlendirme Merkezine ulaşarak ilgili öğrencilere ait bilgileri (</a:t>
            </a:r>
            <a:r>
              <a:rPr lang="tr-TR" sz="2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Opaq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No, Sınav kodu…) öğrenecektir. Sınavda gözetmen öğretmen tarafından ilgili öğrencinin yedek boş optiğe kendi bilgilerini kodlamaları sağlanacaktır.</a:t>
            </a: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tr-TR" sz="2200" b="1" dirty="0"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optik formlar öğrenci bilgileri olmadan okullarımıza </a:t>
            </a: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gönderilirse;</a:t>
            </a:r>
            <a:r>
              <a:rPr lang="tr-T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öğrencilerin optikleri doldurmaları için gerekli bilgiler </a:t>
            </a:r>
            <a:r>
              <a:rPr lang="tr-T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Opaq</a:t>
            </a:r>
            <a:r>
              <a:rPr lang="tr-T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No, Sınav Kodu…) okul </a:t>
            </a:r>
            <a:r>
              <a:rPr 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müdürlüklerine iletilecek, sınav gözetmen öğretmen tarafından öğrencilere kodlatılması sağlanacaktır.</a:t>
            </a:r>
            <a:endParaRPr lang="tr-TR" sz="2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0007" dist="200025" dir="15000000" sy="30000" kx="-1800000" algn="bl">
                  <a:srgbClr val="000000">
                    <a:alpha val="32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1128</Words>
  <Application>Microsoft Office PowerPoint</Application>
  <PresentationFormat>Geniş ekran</PresentationFormat>
  <Paragraphs>258</Paragraphs>
  <Slides>15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VU</dc:creator>
  <cp:lastModifiedBy>Windows Kullanıcısı</cp:lastModifiedBy>
  <cp:revision>277</cp:revision>
  <cp:lastPrinted>2021-08-26T10:54:30Z</cp:lastPrinted>
  <dcterms:created xsi:type="dcterms:W3CDTF">2021-08-21T12:40:21Z</dcterms:created>
  <dcterms:modified xsi:type="dcterms:W3CDTF">2021-10-22T12:00:17Z</dcterms:modified>
</cp:coreProperties>
</file>